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sldIdLst>
    <p:sldId id="256" r:id="rId5"/>
    <p:sldId id="260" r:id="rId6"/>
    <p:sldId id="277" r:id="rId7"/>
    <p:sldId id="276" r:id="rId8"/>
    <p:sldId id="280" r:id="rId9"/>
    <p:sldId id="278" r:id="rId10"/>
    <p:sldId id="281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3" r:id="rId22"/>
    <p:sldId id="292" r:id="rId23"/>
    <p:sldId id="294" r:id="rId24"/>
    <p:sldId id="275" r:id="rId25"/>
    <p:sldId id="261" r:id="rId26"/>
    <p:sldId id="262" r:id="rId27"/>
    <p:sldId id="263" r:id="rId28"/>
    <p:sldId id="264" r:id="rId29"/>
    <p:sldId id="265" r:id="rId30"/>
    <p:sldId id="268" r:id="rId31"/>
    <p:sldId id="270" r:id="rId32"/>
    <p:sldId id="273" r:id="rId33"/>
    <p:sldId id="272" r:id="rId34"/>
    <p:sldId id="274" r:id="rId3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50403F-73AF-C34B-9CF6-967E3A9BC89B}">
          <p14:sldIdLst>
            <p14:sldId id="256"/>
            <p14:sldId id="260"/>
            <p14:sldId id="277"/>
            <p14:sldId id="276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2"/>
            <p14:sldId id="294"/>
            <p14:sldId id="275"/>
            <p14:sldId id="261"/>
            <p14:sldId id="262"/>
            <p14:sldId id="263"/>
            <p14:sldId id="264"/>
            <p14:sldId id="265"/>
            <p14:sldId id="268"/>
            <p14:sldId id="270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773" autoAdjust="0"/>
  </p:normalViewPr>
  <p:slideViewPr>
    <p:cSldViewPr snapToGrid="0" snapToObjects="1">
      <p:cViewPr>
        <p:scale>
          <a:sx n="113" d="100"/>
          <a:sy n="113" d="100"/>
        </p:scale>
        <p:origin x="312" y="19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08.06.24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Technology and Computer 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41EDB8B5-841B-4A79-B9B5-905932F76E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 amt="0"/>
          </a:blip>
          <a:srcRect t="4059" b="31062"/>
          <a:stretch/>
        </p:blipFill>
        <p:spPr>
          <a:xfrm>
            <a:off x="6349" y="-5012663"/>
            <a:ext cx="12207875" cy="4449763"/>
          </a:xfrm>
          <a:prstGeom prst="rect">
            <a:avLst/>
          </a:prstGeom>
        </p:spPr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Simplifying</a:t>
            </a:r>
            <a:r>
              <a:rPr lang="de-CH" dirty="0"/>
              <a:t> Open-Source Software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Technik und Informatik</a:t>
            </a:r>
          </a:p>
        </p:txBody>
      </p:sp>
      <p:pic>
        <p:nvPicPr>
          <p:cNvPr id="13" name="Picture 12" descr="A computer hardwar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583D0658-4020-A5C2-2641-F7E34246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56357"/>
            <a:ext cx="7772400" cy="494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Monitoring &amp; </a:t>
            </a:r>
            <a:r>
              <a:rPr lang="de-CH" dirty="0" err="1"/>
              <a:t>Alerting</a:t>
            </a:r>
            <a:endParaRPr lang="de-CH" dirty="0"/>
          </a:p>
          <a:p>
            <a:r>
              <a:rPr lang="de-CH" dirty="0"/>
              <a:t>OS und Tool Maintenance</a:t>
            </a:r>
          </a:p>
          <a:p>
            <a:r>
              <a:rPr lang="de-CH" dirty="0"/>
              <a:t>SSL Zertifikate</a:t>
            </a:r>
          </a:p>
          <a:p>
            <a:r>
              <a:rPr lang="de-CH" dirty="0"/>
              <a:t>Secrets &amp; </a:t>
            </a:r>
            <a:r>
              <a:rPr lang="de-CH" dirty="0" err="1"/>
              <a:t>Konfiguration’s</a:t>
            </a:r>
            <a:r>
              <a:rPr lang="de-CH" dirty="0"/>
              <a:t> Management</a:t>
            </a:r>
          </a:p>
          <a:p>
            <a:r>
              <a:rPr lang="de-CH" dirty="0"/>
              <a:t>Backup &amp; </a:t>
            </a:r>
            <a:r>
              <a:rPr lang="de-CH" dirty="0" err="1"/>
              <a:t>Disaster</a:t>
            </a:r>
            <a:r>
              <a:rPr lang="de-CH" dirty="0"/>
              <a:t> Recovery</a:t>
            </a:r>
          </a:p>
          <a:p>
            <a:r>
              <a:rPr lang="de-CH" dirty="0"/>
              <a:t>Skalierung?</a:t>
            </a:r>
          </a:p>
          <a:p>
            <a:pPr lvl="1"/>
            <a:r>
              <a:rPr lang="de-CH" dirty="0"/>
              <a:t>e.g. Pro Kunde eine Instanz</a:t>
            </a:r>
          </a:p>
          <a:p>
            <a:pPr lvl="1"/>
            <a:r>
              <a:rPr lang="de-CH" dirty="0"/>
              <a:t>Test / Integration / Produktion</a:t>
            </a:r>
          </a:p>
          <a:p>
            <a:r>
              <a:rPr lang="de-CH" dirty="0"/>
              <a:t>Automatische Updates der Container Images</a:t>
            </a:r>
          </a:p>
          <a:p>
            <a:r>
              <a:rPr lang="de-CH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</a:t>
            </a:r>
            <a:r>
              <a:rPr lang="de-CH" dirty="0" err="1"/>
              <a:t>Requirements</a:t>
            </a:r>
            <a:endParaRPr lang="de-CH" dirty="0"/>
          </a:p>
        </p:txBody>
      </p:sp>
      <p:pic>
        <p:nvPicPr>
          <p:cNvPr id="3" name="Picture 2" descr="A yellow circle and arrows&#10;&#10;Description automatically generated">
            <a:extLst>
              <a:ext uri="{FF2B5EF4-FFF2-40B4-BE49-F238E27FC236}">
                <a16:creationId xmlns:a16="http://schemas.microsoft.com/office/drawing/2014/main" id="{2F859CE3-67BC-FA7B-49C6-E49789B3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9218" name="Picture 2" descr="Brace yourself new requirements are coming - Brace Yourself - Game of  Thrones Meme Meme Generator">
            <a:extLst>
              <a:ext uri="{FF2B5EF4-FFF2-40B4-BE49-F238E27FC236}">
                <a16:creationId xmlns:a16="http://schemas.microsoft.com/office/drawing/2014/main" id="{DA524637-D49B-23DE-E4A2-51ABB243C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7424458" y="1500923"/>
            <a:ext cx="4519083" cy="39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3B2-99E5-0F2D-D1BC-0CB08DC7B9FE}"/>
              </a:ext>
            </a:extLst>
          </p:cNvPr>
          <p:cNvSpPr txBox="1"/>
          <p:nvPr/>
        </p:nvSpPr>
        <p:spPr>
          <a:xfrm>
            <a:off x="7424458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makeameme.org</a:t>
            </a:r>
          </a:p>
        </p:txBody>
      </p:sp>
    </p:spTree>
    <p:extLst>
      <p:ext uri="{BB962C8B-B14F-4D97-AF65-F5344CB8AC3E}">
        <p14:creationId xmlns:p14="http://schemas.microsoft.com/office/powerpoint/2010/main" val="37684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Orchestrierungsplattform</a:t>
            </a:r>
          </a:p>
          <a:p>
            <a:r>
              <a:rPr lang="de-CH" dirty="0"/>
              <a:t>Steile Lernkurve</a:t>
            </a:r>
          </a:p>
          <a:p>
            <a:r>
              <a:rPr lang="de-CH" dirty="0"/>
              <a:t>Maximale Flexibilität</a:t>
            </a:r>
          </a:p>
          <a:p>
            <a:r>
              <a:rPr lang="de-CH" dirty="0"/>
              <a:t>Zukunftssicher</a:t>
            </a:r>
          </a:p>
          <a:p>
            <a:pPr lvl="1"/>
            <a:r>
              <a:rPr lang="de-CH" dirty="0"/>
              <a:t>Es gibt für jedes Problem eine</a:t>
            </a:r>
            <a:br>
              <a:rPr lang="de-CH" dirty="0"/>
            </a:br>
            <a:r>
              <a:rPr lang="de-CH" dirty="0"/>
              <a:t>Lösung</a:t>
            </a:r>
          </a:p>
          <a:p>
            <a:r>
              <a:rPr lang="de-CH" dirty="0"/>
              <a:t>Wird in sehr vielen Firmen bereits</a:t>
            </a:r>
            <a:br>
              <a:rPr lang="de-CH" dirty="0"/>
            </a:br>
            <a:r>
              <a:rPr lang="de-CH" dirty="0"/>
              <a:t>eingesetzt</a:t>
            </a:r>
          </a:p>
          <a:p>
            <a:r>
              <a:rPr lang="de-CH" dirty="0"/>
              <a:t>Infrastrukturabhängig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Welcome </a:t>
            </a:r>
            <a:r>
              <a:rPr lang="de-CH" dirty="0" err="1"/>
              <a:t>to</a:t>
            </a:r>
            <a:r>
              <a:rPr lang="de-CH" dirty="0"/>
              <a:t> Kubernetes</a:t>
            </a:r>
          </a:p>
        </p:txBody>
      </p:sp>
      <p:pic>
        <p:nvPicPr>
          <p:cNvPr id="6" name="Picture 5" descr="A yellow circles and arrows&#10;&#10;Description automatically generated">
            <a:extLst>
              <a:ext uri="{FF2B5EF4-FFF2-40B4-BE49-F238E27FC236}">
                <a16:creationId xmlns:a16="http://schemas.microsoft.com/office/drawing/2014/main" id="{CAAF846C-6160-C2B4-992F-3F79A2D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050" name="Picture 2" descr="Kubernetes isn't that hard they said. You'll have no trouble picking it up  they said. : r/kubernetes">
            <a:extLst>
              <a:ext uri="{FF2B5EF4-FFF2-40B4-BE49-F238E27FC236}">
                <a16:creationId xmlns:a16="http://schemas.microsoft.com/office/drawing/2014/main" id="{4848E1FC-CCB5-4082-9B80-37332A4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4" y="287999"/>
            <a:ext cx="4151230" cy="58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25E5F0-DBD3-B7EB-2656-B668043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6" y="4645581"/>
            <a:ext cx="1523003" cy="147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3D99-495E-E390-7C2F-138FF124CA40}"/>
              </a:ext>
            </a:extLst>
          </p:cNvPr>
          <p:cNvSpPr txBox="1"/>
          <p:nvPr/>
        </p:nvSpPr>
        <p:spPr>
          <a:xfrm>
            <a:off x="5261680" y="6124424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Reddit, u/CrankyBear</a:t>
            </a:r>
          </a:p>
        </p:txBody>
      </p:sp>
    </p:spTree>
    <p:extLst>
      <p:ext uri="{BB962C8B-B14F-4D97-AF65-F5344CB8AC3E}">
        <p14:creationId xmlns:p14="http://schemas.microsoft.com/office/powerpoint/2010/main" val="8917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F45E10-1E06-F573-48F5-99F1A5AE7608}"/>
              </a:ext>
            </a:extLst>
          </p:cNvPr>
          <p:cNvSpPr txBox="1"/>
          <p:nvPr/>
        </p:nvSpPr>
        <p:spPr>
          <a:xfrm>
            <a:off x="5783408" y="2558759"/>
            <a:ext cx="342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dirty="0">
                <a:latin typeface="+mn-lt"/>
              </a:rPr>
              <a:t>Lasst uns </a:t>
            </a:r>
            <a:r>
              <a:rPr lang="en-CH" sz="2200" dirty="0">
                <a:solidFill>
                  <a:srgbClr val="FF0000"/>
                </a:solidFill>
                <a:latin typeface="+mn-lt"/>
              </a:rPr>
              <a:t>Node-Red</a:t>
            </a:r>
            <a:r>
              <a:rPr lang="en-CH" sz="2200" dirty="0">
                <a:latin typeface="+mn-lt"/>
              </a:rPr>
              <a:t> auf Kubernetes deployen!</a:t>
            </a:r>
          </a:p>
        </p:txBody>
      </p:sp>
      <p:pic>
        <p:nvPicPr>
          <p:cNvPr id="40" name="Picture 2" descr="Node-RED | Unipi">
            <a:extLst>
              <a:ext uri="{FF2B5EF4-FFF2-40B4-BE49-F238E27FC236}">
                <a16:creationId xmlns:a16="http://schemas.microsoft.com/office/drawing/2014/main" id="{316630BB-7C9B-99C6-15EC-57B01490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3729" r="29628" b="16113"/>
          <a:stretch/>
        </p:blipFill>
        <p:spPr bwMode="auto">
          <a:xfrm>
            <a:off x="9180640" y="2490428"/>
            <a:ext cx="913645" cy="8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Viel zu viel Aufwand</a:t>
            </a:r>
          </a:p>
          <a:p>
            <a:r>
              <a:rPr lang="de-CH" dirty="0"/>
              <a:t>Ständige Optimierungen</a:t>
            </a:r>
          </a:p>
          <a:p>
            <a:r>
              <a:rPr lang="de-CH" dirty="0"/>
              <a:t>Day 2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/>
              <a:t>Sehr viele .</a:t>
            </a:r>
            <a:r>
              <a:rPr lang="de-CH" dirty="0" err="1"/>
              <a:t>yaml</a:t>
            </a:r>
            <a:r>
              <a:rPr lang="de-CH" dirty="0"/>
              <a:t> Files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läuft produktiv</a:t>
            </a:r>
          </a:p>
        </p:txBody>
      </p:sp>
      <p:pic>
        <p:nvPicPr>
          <p:cNvPr id="3" name="Picture 2" descr="A yellow circles and arrows&#10;&#10;Description automatically generated">
            <a:extLst>
              <a:ext uri="{FF2B5EF4-FFF2-40B4-BE49-F238E27FC236}">
                <a16:creationId xmlns:a16="http://schemas.microsoft.com/office/drawing/2014/main" id="{1E38198E-3780-92DE-1C07-2D2774B7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2DA910-7725-39F3-9B66-057BBEAA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03" y="1110574"/>
            <a:ext cx="5673288" cy="366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011A3-E105-F2E0-12F8-AFCE29D3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2" y="3771105"/>
            <a:ext cx="6327952" cy="2445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11E57-000A-E214-E307-E9F05BF3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82" y="2943481"/>
            <a:ext cx="7175582" cy="322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FCBEE6-5CE7-6701-40BE-E1682C315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08" y="126902"/>
            <a:ext cx="4449491" cy="6340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5141F-9217-282F-1914-7EEFC66B3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37" y="1882015"/>
            <a:ext cx="5916654" cy="4335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C0A0E-57B0-BAA3-1E32-084B97E3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06" y="1065418"/>
            <a:ext cx="5326354" cy="52853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7A9C-6152-1B2E-A755-D30F7C044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684" y="1461053"/>
            <a:ext cx="6768341" cy="4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oud&#10;&#10;Description automatically generated">
            <a:extLst>
              <a:ext uri="{FF2B5EF4-FFF2-40B4-BE49-F238E27FC236}">
                <a16:creationId xmlns:a16="http://schemas.microsoft.com/office/drawing/2014/main" id="{EF0DEC9A-C129-D098-053C-8D849C84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1263600"/>
            <a:ext cx="11150836" cy="468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wenn es eine Abkürzung gäbe?</a:t>
            </a:r>
          </a:p>
        </p:txBody>
      </p:sp>
    </p:spTree>
    <p:extLst>
      <p:ext uri="{BB962C8B-B14F-4D97-AF65-F5344CB8AC3E}">
        <p14:creationId xmlns:p14="http://schemas.microsoft.com/office/powerpoint/2010/main" val="357625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ack background&#10;&#10;Description automatically generated">
            <a:extLst>
              <a:ext uri="{FF2B5EF4-FFF2-40B4-BE49-F238E27FC236}">
                <a16:creationId xmlns:a16="http://schemas.microsoft.com/office/drawing/2014/main" id="{348BBF60-FF98-BAEC-30CA-97267CC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8534"/>
            <a:ext cx="11247654" cy="486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r>
              <a:rPr lang="de-CH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227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03FE242-E157-BD3C-D383-55A50BF3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9" y="908242"/>
            <a:ext cx="8025704" cy="5428953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Abstraktion der wichtigsten Konfigurationen </a:t>
            </a:r>
            <a:br>
              <a:rPr lang="de-CH" dirty="0"/>
            </a:br>
            <a:r>
              <a:rPr lang="de-CH" dirty="0"/>
              <a:t>in </a:t>
            </a:r>
            <a:r>
              <a:rPr lang="de-CH" b="1" dirty="0"/>
              <a:t>eine einzelne</a:t>
            </a:r>
            <a:r>
              <a:rPr lang="de-CH" dirty="0"/>
              <a:t> </a:t>
            </a:r>
            <a:r>
              <a:rPr lang="de-CH" dirty="0" err="1"/>
              <a:t>rollout.yaml</a:t>
            </a:r>
            <a:r>
              <a:rPr lang="de-CH" dirty="0"/>
              <a:t> Konfiguration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Convention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7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4177AC7-33F6-E84F-BE14-8357572A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55" y="1526230"/>
            <a:ext cx="7772400" cy="4076309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Entwickler haben volle Flexibilität:</a:t>
            </a:r>
          </a:p>
          <a:p>
            <a:pPr lvl="1"/>
            <a:r>
              <a:rPr lang="de-CH" dirty="0"/>
              <a:t>Direkt das </a:t>
            </a:r>
            <a:r>
              <a:rPr lang="de-CH" dirty="0" err="1"/>
              <a:t>rollout.yaml</a:t>
            </a:r>
            <a:r>
              <a:rPr lang="de-CH" dirty="0"/>
              <a:t> deployen</a:t>
            </a:r>
          </a:p>
          <a:p>
            <a:pPr lvl="1"/>
            <a:r>
              <a:rPr lang="de-CH" dirty="0"/>
              <a:t>Das Web Interface verwenden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7831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de-CH" dirty="0" err="1"/>
              <a:t>Pocketbase</a:t>
            </a:r>
            <a:endParaRPr lang="de-CH" dirty="0"/>
          </a:p>
          <a:p>
            <a:pPr lvl="2"/>
            <a:r>
              <a:rPr lang="de-CH" dirty="0"/>
              <a:t>Backend </a:t>
            </a:r>
            <a:r>
              <a:rPr lang="de-CH" dirty="0" err="1"/>
              <a:t>as</a:t>
            </a:r>
            <a:r>
              <a:rPr lang="de-CH" dirty="0"/>
              <a:t> a Service</a:t>
            </a:r>
          </a:p>
          <a:p>
            <a:pPr lvl="2"/>
            <a:r>
              <a:rPr lang="de-CH" dirty="0"/>
              <a:t>Erweiterbar mit </a:t>
            </a:r>
            <a:r>
              <a:rPr lang="de-CH" dirty="0" err="1"/>
              <a:t>Golang</a:t>
            </a:r>
            <a:endParaRPr lang="de-CH" dirty="0"/>
          </a:p>
          <a:p>
            <a:pPr lvl="2"/>
            <a:r>
              <a:rPr lang="de-CH" dirty="0"/>
              <a:t>Kommunikation mit </a:t>
            </a:r>
            <a:br>
              <a:rPr lang="de-CH" dirty="0"/>
            </a:br>
            <a:r>
              <a:rPr lang="de-CH" dirty="0"/>
              <a:t>Kubernetes API</a:t>
            </a:r>
          </a:p>
          <a:p>
            <a:pPr lvl="1"/>
            <a:r>
              <a:rPr lang="de-CH" dirty="0" err="1"/>
              <a:t>Sveltekit</a:t>
            </a:r>
            <a:endParaRPr lang="de-CH" dirty="0"/>
          </a:p>
          <a:p>
            <a:pPr lvl="2"/>
            <a:r>
              <a:rPr lang="de-CH" dirty="0"/>
              <a:t>Simples </a:t>
            </a:r>
            <a:r>
              <a:rPr lang="de-CH" dirty="0" err="1"/>
              <a:t>Javascript</a:t>
            </a:r>
            <a:r>
              <a:rPr lang="de-CH" dirty="0"/>
              <a:t> Framework</a:t>
            </a:r>
          </a:p>
          <a:p>
            <a:pPr lvl="2"/>
            <a:r>
              <a:rPr lang="de-CH" dirty="0" err="1"/>
              <a:t>Pocketbase</a:t>
            </a:r>
            <a:r>
              <a:rPr lang="de-CH" dirty="0"/>
              <a:t> JS-SDK</a:t>
            </a:r>
          </a:p>
          <a:p>
            <a:pPr lvl="2"/>
            <a:r>
              <a:rPr lang="de-CH" dirty="0" err="1"/>
              <a:t>Tailwind</a:t>
            </a:r>
            <a:r>
              <a:rPr lang="de-CH" dirty="0"/>
              <a:t> CSS</a:t>
            </a:r>
          </a:p>
          <a:p>
            <a:pPr lvl="2"/>
            <a:r>
              <a:rPr lang="de-CH" dirty="0" err="1"/>
              <a:t>Flowbite-Svelte</a:t>
            </a:r>
            <a:r>
              <a:rPr lang="de-CH" dirty="0"/>
              <a:t> UI Library</a:t>
            </a:r>
          </a:p>
          <a:p>
            <a:pPr lvl="2"/>
            <a:endParaRPr lang="de-CH" dirty="0"/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Implementierung</a:t>
            </a:r>
          </a:p>
        </p:txBody>
      </p:sp>
      <p:pic>
        <p:nvPicPr>
          <p:cNvPr id="6" name="Picture 5" descr="A red letter s on a black background&#10;&#10;Description automatically generated">
            <a:extLst>
              <a:ext uri="{FF2B5EF4-FFF2-40B4-BE49-F238E27FC236}">
                <a16:creationId xmlns:a16="http://schemas.microsoft.com/office/drawing/2014/main" id="{D533F445-0ECA-0FC8-238E-034D9952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18" y="4965493"/>
            <a:ext cx="3999971" cy="8689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5E2E145-7F45-6684-58BC-F07091B6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31" y="1250679"/>
            <a:ext cx="6165264" cy="35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u="sng" dirty="0" err="1"/>
              <a:t>Streamlit</a:t>
            </a:r>
            <a:r>
              <a:rPr lang="de-CH" u="sng" dirty="0"/>
              <a:t> App</a:t>
            </a:r>
            <a:r>
              <a:rPr lang="de-CH" dirty="0"/>
              <a:t>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2490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Komplexität bei grösseren Projekten</a:t>
            </a:r>
          </a:p>
          <a:p>
            <a:r>
              <a:rPr lang="de-CH" dirty="0"/>
              <a:t>Direkte Abhängigkeit des unterliegenden Kubernetes Infrastruktur Providers</a:t>
            </a:r>
          </a:p>
          <a:p>
            <a:r>
              <a:rPr lang="de-CH" dirty="0"/>
              <a:t>RBAC und Netzwerk Isolierung</a:t>
            </a:r>
          </a:p>
          <a:p>
            <a:endParaRPr lang="de-CH" dirty="0"/>
          </a:p>
          <a:p>
            <a:r>
              <a:rPr lang="de-CH" dirty="0"/>
              <a:t>Einsatz von native Kubernetes jederzeit möglich</a:t>
            </a:r>
          </a:p>
          <a:p>
            <a:pPr lvl="1"/>
            <a:r>
              <a:rPr lang="de-CH" dirty="0"/>
              <a:t>Sehr grosse und spezifische </a:t>
            </a:r>
            <a:r>
              <a:rPr lang="de-CH" dirty="0" err="1"/>
              <a:t>Deployments</a:t>
            </a:r>
            <a:endParaRPr lang="de-CH" dirty="0"/>
          </a:p>
          <a:p>
            <a:pPr lvl="1"/>
            <a:r>
              <a:rPr lang="de-CH" dirty="0"/>
              <a:t>Performance Optimierungen und Drittanbieter Tools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Limitationen</a:t>
            </a:r>
          </a:p>
        </p:txBody>
      </p:sp>
    </p:spTree>
    <p:extLst>
      <p:ext uri="{BB962C8B-B14F-4D97-AF65-F5344CB8AC3E}">
        <p14:creationId xmlns:p14="http://schemas.microsoft.com/office/powerpoint/2010/main" val="41577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F7520FF-3A74-41C2-9A69-9BDB0EE5B5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1" y="1285847"/>
            <a:ext cx="3843729" cy="30878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Open-Source Applikationen &amp;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E819-E38A-98FC-8231-2E2D0AA3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63" y="1285847"/>
            <a:ext cx="3843729" cy="308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DDABF-504C-F775-E8DB-B6B6BC6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31" y="1618039"/>
            <a:ext cx="4266755" cy="342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A243-9E58-4240-2739-6986AFC5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03" y="1805326"/>
            <a:ext cx="4425434" cy="355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8B3FA-3E71-CFBB-2B25-663BDD62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07" y="2112396"/>
            <a:ext cx="4689839" cy="3767569"/>
          </a:xfrm>
          <a:prstGeom prst="rect">
            <a:avLst/>
          </a:prstGeom>
        </p:spPr>
      </p:pic>
      <p:pic>
        <p:nvPicPr>
          <p:cNvPr id="10" name="Picture 9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D592691F-BB8E-1FE8-3468-EA5F20B0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Produktiver Kommerzieller Einsatz als </a:t>
            </a:r>
            <a:r>
              <a:rPr lang="de-CH" dirty="0" err="1"/>
              <a:t>Managed</a:t>
            </a:r>
            <a:r>
              <a:rPr lang="de-CH" dirty="0"/>
              <a:t> Service</a:t>
            </a:r>
          </a:p>
          <a:p>
            <a:r>
              <a:rPr lang="de-CH" dirty="0"/>
              <a:t>Skalierbare Architektur</a:t>
            </a:r>
          </a:p>
          <a:p>
            <a:r>
              <a:rPr lang="de-CH" dirty="0"/>
              <a:t>Erweiterte Feature geplant</a:t>
            </a:r>
          </a:p>
          <a:p>
            <a:r>
              <a:rPr lang="de-CH" dirty="0"/>
              <a:t>Aufbau einer Open Source Community</a:t>
            </a:r>
          </a:p>
          <a:p>
            <a:pPr lvl="1"/>
            <a:r>
              <a:rPr lang="de-CH" dirty="0"/>
              <a:t>Reddit Posts / Soziale Medien</a:t>
            </a:r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40829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«Kubernetes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platform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building</a:t>
            </a:r>
            <a:br>
              <a:rPr lang="de-CH" dirty="0"/>
            </a:br>
            <a:r>
              <a:rPr lang="de-CH" dirty="0" err="1"/>
              <a:t>platforms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a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;</a:t>
            </a:r>
          </a:p>
          <a:p>
            <a:r>
              <a:rPr lang="de-CH" dirty="0"/>
              <a:t>not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endgame</a:t>
            </a:r>
            <a:r>
              <a:rPr lang="de-CH" dirty="0"/>
              <a:t>.»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7E6B7-073D-4B25-A2FA-C5548B22056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b="1" dirty="0"/>
              <a:t>- Kelsey </a:t>
            </a:r>
            <a:r>
              <a:rPr lang="de-CH" b="1" dirty="0" err="1"/>
              <a:t>Hightower</a:t>
            </a:r>
            <a:r>
              <a:rPr lang="de-CH" dirty="0"/>
              <a:t>, Tweet </a:t>
            </a:r>
            <a:r>
              <a:rPr lang="de-CH" dirty="0" err="1"/>
              <a:t>from</a:t>
            </a:r>
            <a:r>
              <a:rPr lang="de-CH" dirty="0"/>
              <a:t> Nov 27,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13AE-6C15-1245-7578-FD1E33FAA287}"/>
              </a:ext>
            </a:extLst>
          </p:cNvPr>
          <p:cNvSpPr txBox="1"/>
          <p:nvPr/>
        </p:nvSpPr>
        <p:spPr>
          <a:xfrm>
            <a:off x="8477075" y="5118586"/>
            <a:ext cx="309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u="sng" dirty="0">
                <a:solidFill>
                  <a:schemeClr val="tx2"/>
                </a:solidFill>
                <a:latin typeface="+mn-lt"/>
              </a:rPr>
              <a:t>https://one-click.dev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8B58BF-1073-BFFF-3C7C-7806FFAD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73" y="1763624"/>
            <a:ext cx="3330752" cy="3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526DFE-5D35-4B93-8D52-107C271E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800969-69B2-43FE-ABCB-C80C7DEC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Text/Bild mit 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C1931-C5CF-4768-B1B8-E389BFAF80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A7FE8A-F500-40ED-A0FF-724B2107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0B64BF-C841-46CF-A952-DC94178934D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52B4072-68FA-43E7-AC65-7659FECEAE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D3A86F-36AF-40BA-B76D-A77E8EF4B7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F315BF-9357-4FBA-AD06-9C05EAD9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EE9C3A-1BFE-4854-A00E-CEA84D4C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EF69F8-DC92-4E92-B0BA-98FAD1F3BDC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DE56F98-658C-4B1C-A057-6F8EC07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 mit Untertitel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321FB43-69DE-45A6-A204-637AA00735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AD28E4F-36D8-4A57-A691-59C129D5FAB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0074D0-C8DE-48D2-8888-AFCF2D0E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181F2A-CD97-4B2D-9A33-88FE775EE6C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A7B4CA6-47CB-435C-925C-D18254FA10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48BC713-4367-4BE9-A1A0-A6E7BD3C75D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90556D2-0875-4CAF-9E45-D6F1D4EC773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64AADF1-E3CC-408A-9A78-2836297E665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AC10F6F-F32F-41D8-AE38-E9A1041B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695191-1A38-4958-8D32-81E2D230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A301489-04FD-4F73-843D-1AF6EB0987B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F59FC4-24C1-4F0C-98BE-1D9FA617AA7C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CF995E3D-CDA6-4986-8DDB-604A07F6F49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585523E-2DD5-4925-89F2-2BC8B83F466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D4CE9E6F-26E4-45A2-8995-27385BD7D59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2FC5B04-9EFE-4D67-AC0B-B2E2D928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 mit Untertitel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A20938-1041-4F50-A679-C2C75EE41E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2803-A196-49F8-B873-94DB8109A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Text auf Bild</a:t>
            </a:r>
          </a:p>
        </p:txBody>
      </p:sp>
    </p:spTree>
    <p:extLst>
      <p:ext uri="{BB962C8B-B14F-4D97-AF65-F5344CB8AC3E}">
        <p14:creationId xmlns:p14="http://schemas.microsoft.com/office/powerpoint/2010/main" val="32792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1E759-56CE-41D1-AF38-744C1036A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5BCDC8-EE42-4F0D-9613-5487EBCE44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F3EBBEB-1D54-4795-80BA-83B40283E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2B0F4C-7ED9-4029-ACAD-5F6012F102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C7CB38-FB89-402E-953A-925E77B7E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«Zwei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54402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CDA5BDE-80D8-4CC3-BA18-B18666BE0E1C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CE96DCA-29BD-4EB1-8A2A-FD028011B5D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9E572408-7726-4761-923F-822A25B2AF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75CEED9-9893-4E35-9CB2-F1BF7698BC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3D6C80D-96A7-403B-A771-817F8913646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6ABC170-DD27-4AFF-8B72-C783073AC19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91CF6-7B7A-41DB-ACA6-CF4A6E9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«Drei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479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72323C14-A5F7-1F07-B795-C59FE8AE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2" y="1263561"/>
            <a:ext cx="11158990" cy="4683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 beginnt der Journey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Jungles</a:t>
            </a:r>
            <a:r>
              <a:rPr lang="de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238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4F11D4-C73C-4AAE-9BD9-DBA147644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5A91E0-951D-454C-88F0-6B945C6A14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10292DF-7EFC-4F35-9F6E-B84777D57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72EF83-D742-4E5D-B0C1-1C4DA1705B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84C868C-6141-4ECD-9E32-CAFB97C893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8F326DC-9F29-4260-9185-BD783C5BCA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DA5DC-F5C1-4344-ADD4-629A52555F4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363FE0E-9BEC-438A-83B9-128D923A9F8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FB4987-07A0-4307-AA18-4DAA7B60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«Vier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96220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Beispielfolie «Zahl und Text»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987</a:t>
            </a:r>
          </a:p>
        </p:txBody>
      </p:sp>
    </p:spTree>
    <p:extLst>
      <p:ext uri="{BB962C8B-B14F-4D97-AF65-F5344CB8AC3E}">
        <p14:creationId xmlns:p14="http://schemas.microsoft.com/office/powerpoint/2010/main" val="338360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Cloud </a:t>
            </a:r>
            <a:r>
              <a:rPr lang="de-CH" dirty="0"/>
              <a:t>oder</a:t>
            </a:r>
            <a:r>
              <a:rPr lang="de-CH" b="1" dirty="0"/>
              <a:t> On-</a:t>
            </a:r>
            <a:r>
              <a:rPr lang="de-CH" b="1" dirty="0" err="1"/>
              <a:t>Premise</a:t>
            </a:r>
            <a:r>
              <a:rPr lang="de-CH" dirty="0"/>
              <a:t>?</a:t>
            </a:r>
          </a:p>
          <a:p>
            <a:r>
              <a:rPr lang="de-CH" dirty="0"/>
              <a:t>Cloud</a:t>
            </a:r>
          </a:p>
          <a:p>
            <a:pPr lvl="1"/>
            <a:r>
              <a:rPr lang="de-CH" dirty="0"/>
              <a:t>Welcher Anbieter?</a:t>
            </a:r>
          </a:p>
          <a:p>
            <a:pPr lvl="1"/>
            <a:r>
              <a:rPr lang="de-CH" dirty="0"/>
              <a:t>Intransparente Preismodelle</a:t>
            </a:r>
          </a:p>
          <a:p>
            <a:r>
              <a:rPr lang="de-CH" dirty="0"/>
              <a:t>On-</a:t>
            </a:r>
            <a:r>
              <a:rPr lang="de-CH" dirty="0" err="1"/>
              <a:t>Premise</a:t>
            </a:r>
            <a:endParaRPr lang="de-CH" dirty="0"/>
          </a:p>
          <a:p>
            <a:pPr lvl="1"/>
            <a:r>
              <a:rPr lang="de-CH" dirty="0"/>
              <a:t>Hardware &amp; Strom?</a:t>
            </a:r>
          </a:p>
          <a:p>
            <a:pPr lvl="1"/>
            <a:r>
              <a:rPr lang="de-CH" dirty="0"/>
              <a:t>Netzwerkanbindung?</a:t>
            </a:r>
          </a:p>
          <a:p>
            <a:pPr lvl="1"/>
            <a:r>
              <a:rPr lang="de-CH" dirty="0"/>
              <a:t>Welcher Hypervisor?</a:t>
            </a:r>
          </a:p>
          <a:p>
            <a:r>
              <a:rPr lang="de-CH" dirty="0"/>
              <a:t>Genereller Vendor lock-in?</a:t>
            </a:r>
          </a:p>
          <a:p>
            <a:r>
              <a:rPr lang="de-CH" dirty="0"/>
              <a:t>Datensicherheit?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Infrastruktur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5C9F9-94AA-2DBE-5305-F2D0CE7E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7" y="1608533"/>
            <a:ext cx="5383902" cy="432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EBF0E-A4AA-303A-D3D9-E760AF8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9" y="1479872"/>
            <a:ext cx="5310023" cy="4221633"/>
          </a:xfrm>
          <a:prstGeom prst="rect">
            <a:avLst/>
          </a:prstGeom>
        </p:spPr>
      </p:pic>
      <p:pic>
        <p:nvPicPr>
          <p:cNvPr id="1026" name="Picture 2" descr="Benefits of Using a Quality Server Rack | LDP Associates">
            <a:extLst>
              <a:ext uri="{FF2B5EF4-FFF2-40B4-BE49-F238E27FC236}">
                <a16:creationId xmlns:a16="http://schemas.microsoft.com/office/drawing/2014/main" id="{56917D69-8BA8-4C0F-1777-A1EF5AF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5" y="1920213"/>
            <a:ext cx="5028116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49851-46B7-2961-4330-C42CD663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37" y="1661387"/>
            <a:ext cx="4805160" cy="3820251"/>
          </a:xfrm>
          <a:prstGeom prst="rect">
            <a:avLst/>
          </a:prstGeom>
        </p:spPr>
      </p:pic>
      <p:pic>
        <p:nvPicPr>
          <p:cNvPr id="11" name="Picture 10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374E7919-9750-0FCF-4073-5E22D524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34AE7122-77A5-C4B8-B3BB-A2FBA542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69" y="5325758"/>
            <a:ext cx="840091" cy="8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Logo, symbol, meaning, history, PNG, brand">
            <a:extLst>
              <a:ext uri="{FF2B5EF4-FFF2-40B4-BE49-F238E27FC236}">
                <a16:creationId xmlns:a16="http://schemas.microsoft.com/office/drawing/2014/main" id="{8E3124AC-1448-DF76-B890-43C46919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79" y="5325758"/>
            <a:ext cx="1230491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mazon Web Services (AWS) Logo in SVG Vector or PNG ...">
            <a:extLst>
              <a:ext uri="{FF2B5EF4-FFF2-40B4-BE49-F238E27FC236}">
                <a16:creationId xmlns:a16="http://schemas.microsoft.com/office/drawing/2014/main" id="{B11DAC52-DE1B-F6FE-9973-3D30D2A8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" y="5287015"/>
            <a:ext cx="1376362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Nutanix Logo in SVG Vector or PNG File Format ...">
            <a:extLst>
              <a:ext uri="{FF2B5EF4-FFF2-40B4-BE49-F238E27FC236}">
                <a16:creationId xmlns:a16="http://schemas.microsoft.com/office/drawing/2014/main" id="{01648B30-0B48-87E7-D06A-5E83665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2" b="35755"/>
          <a:stretch/>
        </p:blipFill>
        <p:spPr bwMode="auto">
          <a:xfrm>
            <a:off x="4966241" y="394503"/>
            <a:ext cx="2713144" cy="5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Mware Workstation Pro (v. 17) - license - 1 license - WS17-PRO-C - Server  &amp; Network Virtualization - CDW.com">
            <a:extLst>
              <a:ext uri="{FF2B5EF4-FFF2-40B4-BE49-F238E27FC236}">
                <a16:creationId xmlns:a16="http://schemas.microsoft.com/office/drawing/2014/main" id="{3EA5E5AE-9F20-A9B7-A578-46D3766BE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7" b="15930"/>
          <a:stretch/>
        </p:blipFill>
        <p:spPr bwMode="auto">
          <a:xfrm>
            <a:off x="3457113" y="431527"/>
            <a:ext cx="1561411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xmox VE: Installation und Grundkonfiguration » DecaTec">
            <a:extLst>
              <a:ext uri="{FF2B5EF4-FFF2-40B4-BE49-F238E27FC236}">
                <a16:creationId xmlns:a16="http://schemas.microsoft.com/office/drawing/2014/main" id="{FF3C6EBA-4CE7-2B2A-BB32-724E8EB3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3226"/>
          <a:stretch/>
        </p:blipFill>
        <p:spPr bwMode="auto">
          <a:xfrm>
            <a:off x="7679385" y="355134"/>
            <a:ext cx="909284" cy="7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sroom">
            <a:extLst>
              <a:ext uri="{FF2B5EF4-FFF2-40B4-BE49-F238E27FC236}">
                <a16:creationId xmlns:a16="http://schemas.microsoft.com/office/drawing/2014/main" id="{9294F991-80AB-79DF-2B08-BAE7EA7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7" y="5593092"/>
            <a:ext cx="126186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Use Case basierte Lösungen</a:t>
            </a:r>
          </a:p>
          <a:p>
            <a:r>
              <a:rPr lang="de-CH" dirty="0"/>
              <a:t>Intransparente Preismodelle</a:t>
            </a:r>
          </a:p>
          <a:p>
            <a:r>
              <a:rPr lang="de-CH" dirty="0"/>
              <a:t>Vendor lock-in</a:t>
            </a:r>
          </a:p>
          <a:p>
            <a:r>
              <a:rPr lang="de-CH" dirty="0"/>
              <a:t>Limitierte Konfigurations-</a:t>
            </a:r>
            <a:br>
              <a:rPr lang="de-CH" dirty="0"/>
            </a:br>
            <a:r>
              <a:rPr lang="de-CH" dirty="0" err="1"/>
              <a:t>möglichkeiten</a:t>
            </a:r>
            <a:endParaRPr lang="de-CH" dirty="0"/>
          </a:p>
          <a:p>
            <a:r>
              <a:rPr lang="de-CH" dirty="0"/>
              <a:t>Langfristig teurer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PaaS Services?</a:t>
            </a:r>
          </a:p>
        </p:txBody>
      </p:sp>
      <p:pic>
        <p:nvPicPr>
          <p:cNvPr id="7" name="Picture 6" descr="A diagram of a circle and arrows&#10;&#10;Description automatically generated with medium confidence">
            <a:extLst>
              <a:ext uri="{FF2B5EF4-FFF2-40B4-BE49-F238E27FC236}">
                <a16:creationId xmlns:a16="http://schemas.microsoft.com/office/drawing/2014/main" id="{31CE3BE5-11CE-29C2-C370-6DA0EF1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3074" name="Picture 2" descr="videah θΔ: &quot;Cara is built on Vercel Serverless? Oh nooooooo&quot; — Bluesky">
            <a:extLst>
              <a:ext uri="{FF2B5EF4-FFF2-40B4-BE49-F238E27FC236}">
                <a16:creationId xmlns:a16="http://schemas.microsoft.com/office/drawing/2014/main" id="{B09FC55E-4E74-9AAC-E54E-BB52BF5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1376362"/>
            <a:ext cx="5556042" cy="39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gely Orosz on X: &quot;Can we acknowledge how ridiculous it is that startups  and even individuals can bankrupt themselves... ... with an AWS bill? I  cannot fathom why Amazon does not do">
            <a:extLst>
              <a:ext uri="{FF2B5EF4-FFF2-40B4-BE49-F238E27FC236}">
                <a16:creationId xmlns:a16="http://schemas.microsoft.com/office/drawing/2014/main" id="{8B0E2244-7B45-CD81-9430-3DFB227B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626">
            <a:off x="6754424" y="911235"/>
            <a:ext cx="4377209" cy="5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98BCC-35C1-AB15-51B5-EDF89489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5028">
            <a:off x="6649190" y="1350192"/>
            <a:ext cx="3829174" cy="4285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6F31-73C8-C5BC-2293-ECC0780D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2752">
            <a:off x="5478056" y="911592"/>
            <a:ext cx="5312329" cy="5312329"/>
          </a:xfrm>
          <a:prstGeom prst="rect">
            <a:avLst/>
          </a:prstGeom>
        </p:spPr>
      </p:pic>
      <p:pic>
        <p:nvPicPr>
          <p:cNvPr id="3078" name="Picture 6" descr="Vercel - deadbearcode">
            <a:extLst>
              <a:ext uri="{FF2B5EF4-FFF2-40B4-BE49-F238E27FC236}">
                <a16:creationId xmlns:a16="http://schemas.microsoft.com/office/drawing/2014/main" id="{A3B994F3-7D72-A6FE-099A-49DFBF1A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213659"/>
            <a:ext cx="2498067" cy="1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161728-2F98-BE6F-8DC6-85F1C28D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9" y="5584095"/>
            <a:ext cx="1839869" cy="5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1CECDAC-6FD6-35E3-DC94-FAF73047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7" y="3682048"/>
            <a:ext cx="2375447" cy="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Hypervisor installieren</a:t>
            </a:r>
          </a:p>
          <a:p>
            <a:r>
              <a:rPr lang="de-CH" dirty="0"/>
              <a:t>Welches </a:t>
            </a:r>
            <a:r>
              <a:rPr lang="de-CH" dirty="0" err="1"/>
              <a:t>Betriebssytem</a:t>
            </a:r>
            <a:r>
              <a:rPr lang="de-CH" dirty="0"/>
              <a:t>?</a:t>
            </a:r>
          </a:p>
          <a:p>
            <a:r>
              <a:rPr lang="de-CH" dirty="0"/>
              <a:t>VM Setup und Konfiguration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 </a:t>
            </a:r>
            <a:r>
              <a:rPr lang="de-CH" dirty="0" err="1"/>
              <a:t>Hosted</a:t>
            </a:r>
            <a:r>
              <a:rPr lang="de-CH" dirty="0"/>
              <a:t> mit virtueller Maschine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90A06BC-9091-C4CE-4579-DBDAB50D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3994C-551F-A6C2-3736-8AEE0D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82" y="1141618"/>
            <a:ext cx="5638157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Jede OSS hat unterschiedliche </a:t>
            </a:r>
            <a:r>
              <a:rPr lang="de-CH" dirty="0" err="1"/>
              <a:t>Deployment</a:t>
            </a:r>
            <a:r>
              <a:rPr lang="de-CH" dirty="0"/>
              <a:t> Prozesse</a:t>
            </a:r>
          </a:p>
          <a:p>
            <a:r>
              <a:rPr lang="de-CH" dirty="0"/>
              <a:t>Dokumentation der Schritte</a:t>
            </a:r>
          </a:p>
          <a:p>
            <a:r>
              <a:rPr lang="de-CH" dirty="0"/>
              <a:t>Reproduzierbarkeit?</a:t>
            </a:r>
          </a:p>
          <a:p>
            <a:r>
              <a:rPr lang="de-CH" dirty="0" err="1"/>
              <a:t>Deprecations</a:t>
            </a:r>
            <a:r>
              <a:rPr lang="de-CH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Manuelles </a:t>
            </a:r>
            <a:r>
              <a:rPr lang="de-CH" dirty="0" err="1"/>
              <a:t>Deployment</a:t>
            </a:r>
            <a:r>
              <a:rPr lang="de-CH" dirty="0"/>
              <a:t> der OSS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ED5998FD-6369-E056-E1B3-09FFAF2E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4100" name="Picture 4" descr="How to Install Nginx on Ubuntu 20.04 {Step-by-Step}">
            <a:extLst>
              <a:ext uri="{FF2B5EF4-FFF2-40B4-BE49-F238E27FC236}">
                <a16:creationId xmlns:a16="http://schemas.microsoft.com/office/drawing/2014/main" id="{B5043E32-72D1-554E-CC4B-0C2B5E3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6" y="2742495"/>
            <a:ext cx="6449306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DCAC-4444-834F-505E-30B8D80B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5" y="3141574"/>
            <a:ext cx="4290597" cy="3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Jungle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 </a:t>
            </a:r>
            <a:r>
              <a:rPr lang="de-CH" dirty="0" err="1"/>
              <a:t>tools</a:t>
            </a:r>
            <a:endParaRPr lang="de-CH" dirty="0"/>
          </a:p>
          <a:p>
            <a:r>
              <a:rPr lang="de-CH" dirty="0"/>
              <a:t>Bash Scripts</a:t>
            </a:r>
          </a:p>
          <a:p>
            <a:r>
              <a:rPr lang="de-CH" dirty="0"/>
              <a:t>Python Scripts</a:t>
            </a:r>
          </a:p>
          <a:p>
            <a:r>
              <a:rPr lang="de-CH" dirty="0" err="1"/>
              <a:t>Ansible</a:t>
            </a:r>
            <a:endParaRPr lang="de-CH" dirty="0"/>
          </a:p>
          <a:p>
            <a:r>
              <a:rPr lang="de-CH" dirty="0"/>
              <a:t>Terraform</a:t>
            </a:r>
          </a:p>
          <a:p>
            <a:r>
              <a:rPr lang="de-CH" dirty="0" err="1"/>
              <a:t>Gitlab</a:t>
            </a:r>
            <a:r>
              <a:rPr lang="de-CH" dirty="0"/>
              <a:t> CI/CD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Automatisierung mit CD Tools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42689D9-CA1E-C8B1-EF7E-7FCD8CA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5122" name="Picture 2" descr="Tips for Writing Secure Bash Scripts - Cyber Gladius">
            <a:extLst>
              <a:ext uri="{FF2B5EF4-FFF2-40B4-BE49-F238E27FC236}">
                <a16:creationId xmlns:a16="http://schemas.microsoft.com/office/drawing/2014/main" id="{954864BB-F233-38ED-5362-EDF1E36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71" y="1043245"/>
            <a:ext cx="1842911" cy="1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vating Infrastructure Management: Why Terraform Enterprise over Open  Source |W M Promus">
            <a:extLst>
              <a:ext uri="{FF2B5EF4-FFF2-40B4-BE49-F238E27FC236}">
                <a16:creationId xmlns:a16="http://schemas.microsoft.com/office/drawing/2014/main" id="{FDA39B7B-93D1-52F2-3772-12981828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4" y="1929239"/>
            <a:ext cx="3245908" cy="16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ploying Elasticsearch with Ansible | Elastic Blog">
            <a:extLst>
              <a:ext uri="{FF2B5EF4-FFF2-40B4-BE49-F238E27FC236}">
                <a16:creationId xmlns:a16="http://schemas.microsoft.com/office/drawing/2014/main" id="{32467E3C-B81C-E0EA-ABD5-9409F62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62" y="3357308"/>
            <a:ext cx="2301927" cy="2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lab-CI - Softwarehaus - Cogitech">
            <a:extLst>
              <a:ext uri="{FF2B5EF4-FFF2-40B4-BE49-F238E27FC236}">
                <a16:creationId xmlns:a16="http://schemas.microsoft.com/office/drawing/2014/main" id="{B8F0FC1D-4E3E-19E1-6F3A-ACD2A716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9" y="3885310"/>
            <a:ext cx="2010016" cy="22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4D256E1-66DE-352C-352A-CE3F241D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6" y="2364081"/>
            <a:ext cx="7846819" cy="3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Standard in </a:t>
            </a:r>
            <a:r>
              <a:rPr lang="de-CH" dirty="0" err="1"/>
              <a:t>Packetierung</a:t>
            </a:r>
            <a:endParaRPr lang="de-CH" dirty="0"/>
          </a:p>
          <a:p>
            <a:r>
              <a:rPr lang="de-CH" dirty="0"/>
              <a:t>Meiste OSS ist bereits containerisiert</a:t>
            </a:r>
          </a:p>
          <a:p>
            <a:r>
              <a:rPr lang="de-CH" dirty="0"/>
              <a:t>Erweiterung der </a:t>
            </a:r>
            <a:br>
              <a:rPr lang="de-CH" dirty="0"/>
            </a:br>
            <a:r>
              <a:rPr lang="de-CH" dirty="0"/>
              <a:t>Automatisierung</a:t>
            </a:r>
          </a:p>
          <a:p>
            <a:r>
              <a:rPr lang="de-CH" dirty="0"/>
              <a:t>Ressourcenoptimierung</a:t>
            </a:r>
          </a:p>
          <a:p>
            <a:r>
              <a:rPr lang="de-CH" dirty="0"/>
              <a:t>Deklaratives </a:t>
            </a:r>
            <a:r>
              <a:rPr lang="de-CH" dirty="0" err="1"/>
              <a:t>Deployment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mit Docker </a:t>
            </a:r>
            <a:r>
              <a:rPr lang="de-CH" dirty="0" err="1"/>
              <a:t>Compose</a:t>
            </a:r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Containerisierung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33F59E58-A9F1-5EE5-AFCC-32AFE5CF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17698-4687-EEA3-073B-D9663BF5696A}"/>
              </a:ext>
            </a:extLst>
          </p:cNvPr>
          <p:cNvSpPr txBox="1"/>
          <p:nvPr/>
        </p:nvSpPr>
        <p:spPr>
          <a:xfrm>
            <a:off x="4145156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docker.com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7F015-917F-3402-D86E-8875E99F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44" y="1191675"/>
            <a:ext cx="4593506" cy="5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" id="{5E797B25-5413-4F72-B7DC-FC3906F744CA}" vid="{6DA6BF7A-2597-49DB-A613-23D6D128134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C5E7711755FE64DB61EA4D9FB910FA3" ma:contentTypeVersion="12" ma:contentTypeDescription="Ein neues Dokument erstellen." ma:contentTypeScope="" ma:versionID="3e943206e81ecb9f290f7a957254b993">
  <xsd:schema xmlns:xsd="http://www.w3.org/2001/XMLSchema" xmlns:xs="http://www.w3.org/2001/XMLSchema" xmlns:p="http://schemas.microsoft.com/office/2006/metadata/properties" xmlns:ns2="dd8cb13b-09cd-4f71-a146-5d96908aee33" xmlns:ns3="484c8c59-755d-4516-b8d2-1621b38262b4" xmlns:ns4="65111c24-9a2a-477f-abc3-258134d3f2a0" targetNamespace="http://schemas.microsoft.com/office/2006/metadata/properties" ma:root="true" ma:fieldsID="4a73b8a6e85c3d0f90d40cc91b10065b" ns2:_="" ns3:_="" ns4:_="">
    <xsd:import namespace="dd8cb13b-09cd-4f71-a146-5d96908aee33"/>
    <xsd:import namespace="484c8c59-755d-4516-b8d2-1621b38262b4"/>
    <xsd:import namespace="65111c24-9a2a-477f-abc3-258134d3f2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b13b-09cd-4f71-a146-5d96908aee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5762c749-3c58-4e44-b2b3-1d952cc78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8c59-755d-4516-b8d2-1621b38262b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3d4892-713f-4b7a-bfd1-236a680d039a}" ma:internalName="TaxCatchAll" ma:showField="CatchAllData" ma:web="65111c24-9a2a-477f-abc3-258134d3f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11c24-9a2a-477f-abc3-258134d3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4c8c59-755d-4516-b8d2-1621b38262b4">
      <Value>241</Value>
    </TaxCatchAll>
    <lcf76f155ced4ddcb4097134ff3c332f xmlns="dd8cb13b-09cd-4f71-a146-5d96908aee3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D6F8B1-A5C8-4AB8-98FD-BB2256139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b13b-09cd-4f71-a146-5d96908aee33"/>
    <ds:schemaRef ds:uri="484c8c59-755d-4516-b8d2-1621b38262b4"/>
    <ds:schemaRef ds:uri="65111c24-9a2a-477f-abc3-258134d3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www.w3.org/XML/1998/namespace"/>
    <ds:schemaRef ds:uri="http://purl.org/dc/dcmitype/"/>
    <ds:schemaRef ds:uri="484c8c59-755d-4516-b8d2-1621b38262b4"/>
    <ds:schemaRef ds:uri="dd8cb13b-09cd-4f71-a146-5d96908aee33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3390</TotalTime>
  <Words>466</Words>
  <Application>Microsoft Macintosh PowerPoint</Application>
  <PresentationFormat>Custom</PresentationFormat>
  <Paragraphs>128</Paragraphs>
  <Slides>31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Georgia</vt:lpstr>
      <vt:lpstr>Lucida Sans</vt:lpstr>
      <vt:lpstr>Wingdings 3</vt:lpstr>
      <vt:lpstr>BFH_PPT_Vorlage_16-9</vt:lpstr>
      <vt:lpstr>One-Click Deployment</vt:lpstr>
      <vt:lpstr>Open-Source Applikationen &amp; Frameworks</vt:lpstr>
      <vt:lpstr>Es beginnt der Journey of Jungles…</vt:lpstr>
      <vt:lpstr>Infrastruktur</vt:lpstr>
      <vt:lpstr>PaaS Services?</vt:lpstr>
      <vt:lpstr>Self Hosted mit virtueller Maschine</vt:lpstr>
      <vt:lpstr>Manuelles Deployment der OSS</vt:lpstr>
      <vt:lpstr>Automatisierung mit CD Tools</vt:lpstr>
      <vt:lpstr>Containerisierung</vt:lpstr>
      <vt:lpstr>Erweiterte Requirements</vt:lpstr>
      <vt:lpstr>Welcome to Kubernetes</vt:lpstr>
      <vt:lpstr>Software läuft produktiv</vt:lpstr>
      <vt:lpstr>Was wenn es eine Abkürzung gäbe?</vt:lpstr>
      <vt:lpstr>One-Click Deployment System</vt:lpstr>
      <vt:lpstr>Convention over Configuration</vt:lpstr>
      <vt:lpstr>Konfiguration</vt:lpstr>
      <vt:lpstr>Implementierung</vt:lpstr>
      <vt:lpstr>PowerPoint Presentation</vt:lpstr>
      <vt:lpstr>Limitationen</vt:lpstr>
      <vt:lpstr>Fazit</vt:lpstr>
      <vt:lpstr>PowerPoint Presentation</vt:lpstr>
      <vt:lpstr>Beispielfolie Text/Bild mit Untertitel</vt:lpstr>
      <vt:lpstr>Zwei Textfelder/Bilder</vt:lpstr>
      <vt:lpstr>Zwei Textfelder/Bilder mit Untertitel</vt:lpstr>
      <vt:lpstr>Drei Textfelder/Bilder</vt:lpstr>
      <vt:lpstr>Drei Textfelder/Bilder mit Untertitel</vt:lpstr>
      <vt:lpstr>PowerPoint Presentation</vt:lpstr>
      <vt:lpstr>Beispielfolie «Zwei Bilder mit Textfelder»</vt:lpstr>
      <vt:lpstr>Beispielfolie «Drei Bilder mit Textfelder»</vt:lpstr>
      <vt:lpstr>Beispielfolie «Vier Bilder mit Textfelder»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Lauber</dc:creator>
  <dc:description> </dc:description>
  <cp:lastModifiedBy>Jan Lauber</cp:lastModifiedBy>
  <cp:revision>13</cp:revision>
  <cp:lastPrinted>2013-08-23T11:57:04Z</cp:lastPrinted>
  <dcterms:created xsi:type="dcterms:W3CDTF">2024-06-08T11:39:56Z</dcterms:created>
  <dcterms:modified xsi:type="dcterms:W3CDTF">2024-06-10T20:10:34Z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0x0101006C5E7711755FE64DB61EA4D9FB910FA3</vt:lpwstr>
  </property>
  <property fmtid="{D5CDD505-2E9C-101B-9397-08002B2CF9AE}" pid="4" name="TaxCatchAll">
    <vt:lpwstr>241;#Vorlage|de1a6d3c-ac6a-4b34-8edd-308eb81066db</vt:lpwstr>
  </property>
</Properties>
</file>